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94" r:id="rId3"/>
    <p:sldId id="289" r:id="rId4"/>
    <p:sldId id="297" r:id="rId5"/>
    <p:sldId id="285" r:id="rId6"/>
    <p:sldId id="293" r:id="rId7"/>
    <p:sldId id="286" r:id="rId8"/>
    <p:sldId id="295" r:id="rId9"/>
    <p:sldId id="268" r:id="rId10"/>
    <p:sldId id="258" r:id="rId11"/>
    <p:sldId id="296" r:id="rId12"/>
    <p:sldId id="260" r:id="rId13"/>
    <p:sldId id="288" r:id="rId14"/>
    <p:sldId id="287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66" autoAdjust="0"/>
    <p:restoredTop sz="96215" autoAdjust="0"/>
  </p:normalViewPr>
  <p:slideViewPr>
    <p:cSldViewPr showGuides="1">
      <p:cViewPr>
        <p:scale>
          <a:sx n="62" d="100"/>
          <a:sy n="62" d="100"/>
        </p:scale>
        <p:origin x="1080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svg>
</file>

<file path=ppt/media/image3.png>
</file>

<file path=ppt/media/image4.sv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99A55-A5C8-4F9E-A181-65339EB3248E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5BFFDA-D938-4C0F-A2A8-5BB6B5B11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88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Header=T means first row contains variable names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BFFDA-D938-4C0F-A2A8-5BB6B5B1155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445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numbers are actually factors-</a:t>
            </a:r>
            <a:r>
              <a:rPr lang="en-US" baseline="0" dirty="0"/>
              <a:t> think of 0/1 for dead/alive or </a:t>
            </a:r>
            <a:r>
              <a:rPr lang="en-US" baseline="0" dirty="0" err="1"/>
              <a:t>zipcodes</a:t>
            </a:r>
            <a:r>
              <a:rPr lang="en-US" baseline="0" dirty="0"/>
              <a:t> (average </a:t>
            </a:r>
            <a:r>
              <a:rPr lang="en-US" baseline="0" dirty="0" err="1"/>
              <a:t>zipcode</a:t>
            </a:r>
            <a:r>
              <a:rPr lang="en-US" baseline="0" dirty="0"/>
              <a:t>?)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BFFDA-D938-4C0F-A2A8-5BB6B5B11556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ABBD3-958E-49F3-8B63-91E367EF1C17}" type="datetimeFigureOut">
              <a:rPr lang="en-US" smtClean="0"/>
              <a:pPr/>
              <a:t>9/3/19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styleguide/Rguide.html" TargetMode="External"/><Relationship Id="rId2" Type="http://schemas.openxmlformats.org/officeDocument/2006/relationships/hyperlink" Target="http://adv-r.had.co.nz/Style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ef.works/R-style-guide/" TargetMode="External"/><Relationship Id="rId4" Type="http://schemas.openxmlformats.org/officeDocument/2006/relationships/hyperlink" Target="http://web.stanford.edu/class/cs109l/unrestricted/resources/google-style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.duke.edu/programs/gcc/ResourcesDocuments/RTutorial.pdf" TargetMode="External"/><Relationship Id="rId7" Type="http://schemas.openxmlformats.org/officeDocument/2006/relationships/hyperlink" Target="http://www.bioconductor.org/help/course-materials/2011/CSAMA/Monday/Morning%20Talks/R_intro.pdf" TargetMode="External"/><Relationship Id="rId2" Type="http://schemas.openxmlformats.org/officeDocument/2006/relationships/hyperlink" Target="https://rstudio-education.github.io/hopr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tatmethods.net/" TargetMode="External"/><Relationship Id="rId5" Type="http://schemas.openxmlformats.org/officeDocument/2006/relationships/hyperlink" Target="http://www.r-tutor.com/r-introduction" TargetMode="External"/><Relationship Id="rId4" Type="http://schemas.openxmlformats.org/officeDocument/2006/relationships/hyperlink" Target="http://www.cyclismo.org/tutorial/R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sv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side-r.org/packages" TargetMode="External"/><Relationship Id="rId2" Type="http://schemas.openxmlformats.org/officeDocument/2006/relationships/hyperlink" Target="http://cran.r-project.org/web/package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 Intro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419600"/>
            <a:ext cx="6400800" cy="1752600"/>
          </a:xfrm>
        </p:spPr>
        <p:txBody>
          <a:bodyPr/>
          <a:lstStyle/>
          <a:p>
            <a:r>
              <a:rPr lang="en-US" dirty="0"/>
              <a:t>Haldre Rogers</a:t>
            </a:r>
          </a:p>
          <a:p>
            <a:r>
              <a:rPr lang="en-US" dirty="0"/>
              <a:t>EEOB590A Fall 2019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68362"/>
          </a:xfrm>
        </p:spPr>
        <p:txBody>
          <a:bodyPr/>
          <a:lstStyle/>
          <a:p>
            <a:r>
              <a:rPr lang="en-US" dirty="0"/>
              <a:t>Preparing your data for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>
            <a:noAutofit/>
          </a:bodyPr>
          <a:lstStyle/>
          <a:p>
            <a:r>
              <a:rPr lang="en-US" sz="2400" dirty="0"/>
              <a:t>Data should be in csv or Excel format</a:t>
            </a:r>
          </a:p>
          <a:p>
            <a:pPr lvl="1"/>
            <a:r>
              <a:rPr lang="en-US" sz="2400" dirty="0"/>
              <a:t>No special formatting, filters, comments etc.</a:t>
            </a:r>
          </a:p>
          <a:p>
            <a:r>
              <a:rPr lang="en-US" sz="2400" dirty="0"/>
              <a:t>Name your variables well </a:t>
            </a:r>
          </a:p>
          <a:p>
            <a:pPr lvl="1"/>
            <a:r>
              <a:rPr lang="en-US" sz="2400" dirty="0"/>
              <a:t>self-explanatory, unique, lowercase, short-</a:t>
            </a:r>
            <a:r>
              <a:rPr lang="en-US" sz="2400" dirty="0" err="1"/>
              <a:t>ish</a:t>
            </a:r>
            <a:r>
              <a:rPr lang="en-US" sz="2400" dirty="0"/>
              <a:t>, one-word names starting with letters (not #’s) are best</a:t>
            </a:r>
          </a:p>
          <a:p>
            <a:r>
              <a:rPr lang="en-US" sz="2400" dirty="0"/>
              <a:t>Correct spelling</a:t>
            </a:r>
          </a:p>
          <a:p>
            <a:r>
              <a:rPr lang="en-US" sz="2400" dirty="0"/>
              <a:t>Identical capitalization (e.g. </a:t>
            </a:r>
            <a:r>
              <a:rPr lang="en-US" sz="2400" dirty="0" err="1"/>
              <a:t>Premna</a:t>
            </a:r>
            <a:r>
              <a:rPr lang="en-US" sz="2400" dirty="0"/>
              <a:t> vs </a:t>
            </a:r>
            <a:r>
              <a:rPr lang="en-US" sz="2400" dirty="0" err="1"/>
              <a:t>premna</a:t>
            </a:r>
            <a:r>
              <a:rPr lang="en-US" sz="2400" dirty="0"/>
              <a:t>)</a:t>
            </a:r>
          </a:p>
          <a:p>
            <a:r>
              <a:rPr lang="en-US" sz="2400" dirty="0"/>
              <a:t>If </a:t>
            </a:r>
            <a:r>
              <a:rPr lang="en-US" sz="2400" dirty="0" err="1"/>
              <a:t>trt</a:t>
            </a:r>
            <a:r>
              <a:rPr lang="en-US" sz="2400" dirty="0"/>
              <a:t> &lt;- c(3, 4, 5), calling </a:t>
            </a:r>
            <a:r>
              <a:rPr lang="en-US" sz="2400" dirty="0" err="1"/>
              <a:t>Trt</a:t>
            </a:r>
            <a:r>
              <a:rPr lang="en-US" sz="2400" dirty="0"/>
              <a:t> does not work!</a:t>
            </a:r>
          </a:p>
          <a:p>
            <a:r>
              <a:rPr lang="en-US" sz="2400" dirty="0"/>
              <a:t>No commas within cells if using csv</a:t>
            </a:r>
          </a:p>
          <a:p>
            <a:r>
              <a:rPr lang="en-US" sz="2400" dirty="0"/>
              <a:t>Use NA or blank for missing values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26383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395B9-E34E-144D-9463-8060E0DAC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in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883FE-A885-C749-8E9E-115D59D65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Read in data</a:t>
            </a:r>
          </a:p>
          <a:p>
            <a:pPr lvl="1"/>
            <a:r>
              <a:rPr lang="en-US" sz="2400" dirty="0"/>
              <a:t>CSV files: </a:t>
            </a:r>
            <a:r>
              <a:rPr lang="en-US" sz="2400" dirty="0" err="1"/>
              <a:t>iris.df</a:t>
            </a:r>
            <a:r>
              <a:rPr lang="en-US" sz="2400" dirty="0"/>
              <a:t> &lt;- </a:t>
            </a:r>
            <a:r>
              <a:rPr lang="en-US" sz="2400" dirty="0" err="1"/>
              <a:t>read.csv</a:t>
            </a:r>
            <a:r>
              <a:rPr lang="en-US" sz="2400" dirty="0"/>
              <a:t>("</a:t>
            </a:r>
            <a:r>
              <a:rPr lang="en-US" sz="2400" dirty="0" err="1"/>
              <a:t>iris_df.csv</a:t>
            </a:r>
            <a:r>
              <a:rPr lang="en-US" sz="2400" dirty="0"/>
              <a:t>", header=T)</a:t>
            </a:r>
          </a:p>
          <a:p>
            <a:pPr lvl="1"/>
            <a:r>
              <a:rPr lang="en-US" sz="2400" dirty="0"/>
              <a:t>Excel files: Use </a:t>
            </a:r>
            <a:r>
              <a:rPr lang="en-US" sz="2400" dirty="0" err="1"/>
              <a:t>readxl</a:t>
            </a:r>
            <a:r>
              <a:rPr lang="en-US" sz="2400" dirty="0"/>
              <a:t>() function. Part of </a:t>
            </a:r>
            <a:r>
              <a:rPr lang="en-US" sz="2400" dirty="0" err="1"/>
              <a:t>tidyverse</a:t>
            </a:r>
            <a:r>
              <a:rPr lang="en-US" sz="2400" dirty="0"/>
              <a:t>. </a:t>
            </a:r>
          </a:p>
          <a:p>
            <a:pPr lvl="2"/>
            <a:r>
              <a:rPr lang="en-US" sz="2000" dirty="0" err="1"/>
              <a:t>read_excel</a:t>
            </a:r>
            <a:r>
              <a:rPr lang="en-US" sz="2000" dirty="0"/>
              <a:t>() reads both </a:t>
            </a:r>
            <a:r>
              <a:rPr lang="en-US" sz="2000" dirty="0" err="1"/>
              <a:t>xls</a:t>
            </a:r>
            <a:r>
              <a:rPr lang="en-US" sz="2000" dirty="0"/>
              <a:t> and xlsx files</a:t>
            </a:r>
          </a:p>
          <a:p>
            <a:pPr lvl="2"/>
            <a:r>
              <a:rPr lang="en-US" sz="2000" dirty="0" err="1"/>
              <a:t>read_excel</a:t>
            </a:r>
            <a:r>
              <a:rPr lang="en-US" sz="2000" dirty="0"/>
              <a:t>(“</a:t>
            </a:r>
            <a:r>
              <a:rPr lang="en-US" sz="2000" dirty="0" err="1"/>
              <a:t>dataset.xlsx</a:t>
            </a:r>
            <a:r>
              <a:rPr lang="en-US" sz="2000" dirty="0"/>
              <a:t>”, sheet = 2, </a:t>
            </a:r>
            <a:r>
              <a:rPr lang="en-US" sz="2000" dirty="0" err="1"/>
              <a:t>col_names</a:t>
            </a:r>
            <a:r>
              <a:rPr lang="en-US" sz="2000" dirty="0"/>
              <a:t>=c(“a”, “b”))</a:t>
            </a:r>
          </a:p>
          <a:p>
            <a:r>
              <a:rPr lang="en-US" sz="2800" dirty="0"/>
              <a:t>R Studio Trick: </a:t>
            </a:r>
          </a:p>
          <a:p>
            <a:pPr lvl="1"/>
            <a:r>
              <a:rPr lang="en-US" sz="2400" dirty="0"/>
              <a:t>use “import dataset” tool, or navigate to the location of your datafile and click on it and choose “import dataset”</a:t>
            </a:r>
          </a:p>
          <a:p>
            <a:pPr lvl="1"/>
            <a:r>
              <a:rPr lang="en-US" sz="2400" dirty="0"/>
              <a:t>follow directions on the pop-up box</a:t>
            </a:r>
          </a:p>
          <a:p>
            <a:pPr lvl="1"/>
            <a:r>
              <a:rPr lang="en-US" sz="2400" dirty="0"/>
              <a:t>copy the code that runs in your console into your script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962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dataframes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20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str(dataframe) -  column classes and dimensions</a:t>
            </a:r>
          </a:p>
          <a:p>
            <a:r>
              <a:rPr lang="en-US" dirty="0"/>
              <a:t>head(dataframe) and tail() - first and last 6 rows</a:t>
            </a:r>
          </a:p>
          <a:p>
            <a:r>
              <a:rPr lang="en-US" dirty="0" err="1"/>
              <a:t>names(dataframe</a:t>
            </a:r>
            <a:r>
              <a:rPr lang="en-US" dirty="0"/>
              <a:t>) - column names</a:t>
            </a:r>
          </a:p>
          <a:p>
            <a:r>
              <a:rPr lang="en-US" dirty="0"/>
              <a:t>row.names(dataframe) - row names</a:t>
            </a:r>
          </a:p>
          <a:p>
            <a:r>
              <a:rPr lang="en-US" dirty="0"/>
              <a:t>attributes(dataframe) - column and row names and object class</a:t>
            </a:r>
          </a:p>
          <a:p>
            <a:r>
              <a:rPr lang="en-US" dirty="0" err="1"/>
              <a:t>summary(dataframe</a:t>
            </a:r>
            <a:r>
              <a:rPr lang="en-US" dirty="0"/>
              <a:t>) – gives a lot of good information</a:t>
            </a:r>
          </a:p>
          <a:p>
            <a:pPr lvl="1"/>
            <a:r>
              <a:rPr lang="en-US" dirty="0"/>
              <a:t>Make sure variables are appropriate class</a:t>
            </a:r>
          </a:p>
          <a:p>
            <a:pPr lvl="2"/>
            <a:r>
              <a:rPr lang="en-US" dirty="0"/>
              <a:t>Character/string, Numeric, Factor, Integer, logical</a:t>
            </a:r>
          </a:p>
          <a:p>
            <a:pPr lvl="1"/>
            <a:r>
              <a:rPr lang="en-US" dirty="0"/>
              <a:t>Make sure </a:t>
            </a:r>
            <a:r>
              <a:rPr lang="en-US" dirty="0" err="1"/>
              <a:t>mins</a:t>
            </a:r>
            <a:r>
              <a:rPr lang="en-US" dirty="0"/>
              <a:t>, </a:t>
            </a:r>
            <a:r>
              <a:rPr lang="en-US" dirty="0" err="1"/>
              <a:t>maxs</a:t>
            </a:r>
            <a:r>
              <a:rPr lang="en-US" dirty="0"/>
              <a:t>, means, etc. seem right</a:t>
            </a:r>
          </a:p>
          <a:p>
            <a:pPr lvl="1"/>
            <a:r>
              <a:rPr lang="en-US" dirty="0"/>
              <a:t>Make sure you don’t have typing errors so Premna and </a:t>
            </a:r>
            <a:r>
              <a:rPr lang="en-US" dirty="0" err="1"/>
              <a:t>premna</a:t>
            </a:r>
            <a:r>
              <a:rPr lang="en-US" dirty="0"/>
              <a:t> are two separate factors</a:t>
            </a:r>
          </a:p>
          <a:p>
            <a:r>
              <a:rPr lang="en-US" dirty="0"/>
              <a:t>Use: unique(</a:t>
            </a:r>
            <a:r>
              <a:rPr lang="en-US" dirty="0" err="1"/>
              <a:t>spider$species</a:t>
            </a:r>
            <a:r>
              <a:rPr lang="en-US" dirty="0"/>
              <a:t>) to see what all unique values of a column are</a:t>
            </a:r>
          </a:p>
          <a:p>
            <a:r>
              <a:rPr lang="en-US" dirty="0"/>
              <a:t>Or use: levels(</a:t>
            </a:r>
            <a:r>
              <a:rPr lang="en-US" dirty="0" err="1"/>
              <a:t>spider$species</a:t>
            </a:r>
            <a:r>
              <a:rPr lang="en-US" dirty="0"/>
              <a:t>) to see different levels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Style is important so YOU and OTHERS can read your code and actually use it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hlinkClick r:id="rId2"/>
              </a:rPr>
              <a:t>Hadley Wickham's style guide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Google style guide</a:t>
            </a:r>
            <a:endParaRPr lang="en-US" dirty="0"/>
          </a:p>
          <a:p>
            <a:r>
              <a:rPr lang="en-US" dirty="0">
                <a:hlinkClick r:id="rId4"/>
              </a:rPr>
              <a:t>Condensed version of Google/Hadley guide</a:t>
            </a:r>
            <a:endParaRPr lang="en-US" dirty="0"/>
          </a:p>
          <a:p>
            <a:r>
              <a:rPr lang="en-US" dirty="0">
                <a:hlinkClick r:id="rId5"/>
              </a:rPr>
              <a:t>Henrik Bengtsson style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5998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Intros to R: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spcBef>
                <a:spcPts val="0"/>
              </a:spcBef>
              <a:buFont typeface="Symbol" pitchFamily="2" charset="2"/>
              <a:buChar char=""/>
            </a:pPr>
            <a:r>
              <a:rPr lang="en-US" sz="2000" dirty="0">
                <a:ea typeface="MS Mincho" panose="02020609040205080304" pitchFamily="49" charset="-128"/>
              </a:rPr>
              <a:t>Great (free) book to learn R:  </a:t>
            </a:r>
            <a:r>
              <a:rPr lang="en-US" sz="2000" u="sng" dirty="0">
                <a:ea typeface="MS Mincho" panose="02020609040205080304" pitchFamily="49" charset="-128"/>
              </a:rPr>
              <a:t>Hands-on programming with R</a:t>
            </a:r>
            <a:r>
              <a:rPr lang="en-US" sz="2000" dirty="0">
                <a:ea typeface="MS Mincho" panose="02020609040205080304" pitchFamily="49" charset="-128"/>
              </a:rPr>
              <a:t> by Garrett </a:t>
            </a:r>
            <a:r>
              <a:rPr lang="en-US" sz="2000" dirty="0" err="1">
                <a:ea typeface="MS Mincho" panose="02020609040205080304" pitchFamily="49" charset="-128"/>
              </a:rPr>
              <a:t>Grolemund</a:t>
            </a:r>
            <a:r>
              <a:rPr lang="en-US" sz="2000" dirty="0">
                <a:ea typeface="MS Mincho" panose="02020609040205080304" pitchFamily="49" charset="-128"/>
              </a:rPr>
              <a:t>. </a:t>
            </a:r>
            <a:r>
              <a:rPr lang="en-US" sz="2000" u="sng" dirty="0">
                <a:solidFill>
                  <a:srgbClr val="0000FF"/>
                </a:solidFill>
                <a:ea typeface="MS Mincho" panose="02020609040205080304" pitchFamily="49" charset="-128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https://rstudio-education.github.io/hopr/index.html</a:t>
            </a:r>
            <a:endParaRPr lang="en-US" sz="2000" dirty="0">
              <a:ea typeface="MS Mincho" panose="02020609040205080304" pitchFamily="49" charset="-128"/>
            </a:endParaRPr>
          </a:p>
          <a:p>
            <a:r>
              <a:rPr lang="en-US" sz="2000" dirty="0">
                <a:hlinkClick r:id="rId3"/>
              </a:rPr>
              <a:t>http://www.stat.duke.edu/programs/gcc/ResourcesDocuments/RTutorial.pdf</a:t>
            </a:r>
            <a:endParaRPr lang="en-US" sz="2000" dirty="0"/>
          </a:p>
          <a:p>
            <a:r>
              <a:rPr lang="en-US" sz="2000" dirty="0">
                <a:hlinkClick r:id="rId4"/>
              </a:rPr>
              <a:t>http://www.cyclismo.org/tutorial/R/</a:t>
            </a:r>
            <a:endParaRPr lang="en-US" sz="2000" dirty="0"/>
          </a:p>
          <a:p>
            <a:r>
              <a:rPr lang="en-US" sz="2000" dirty="0">
                <a:hlinkClick r:id="rId5"/>
              </a:rPr>
              <a:t>http://www.r-tutor.com/r-introduction</a:t>
            </a:r>
            <a:endParaRPr lang="en-US" sz="2000" dirty="0"/>
          </a:p>
          <a:p>
            <a:r>
              <a:rPr lang="en-US" sz="2000" dirty="0"/>
              <a:t>Quick R: </a:t>
            </a:r>
            <a:r>
              <a:rPr lang="en-US" sz="2000" dirty="0">
                <a:hlinkClick r:id="rId6"/>
              </a:rPr>
              <a:t>http://www.statmethods.net/</a:t>
            </a:r>
            <a:endParaRPr lang="en-US" sz="2000" dirty="0"/>
          </a:p>
          <a:p>
            <a:pPr lvl="0">
              <a:spcBef>
                <a:spcPts val="0"/>
              </a:spcBef>
              <a:buFont typeface="Symbol" pitchFamily="2" charset="2"/>
              <a:buChar char=""/>
            </a:pPr>
            <a:r>
              <a:rPr lang="en-US" sz="2000" dirty="0">
                <a:ea typeface="MS Mincho" panose="02020609040205080304" pitchFamily="49" charset="-128"/>
              </a:rPr>
              <a:t>https://</a:t>
            </a:r>
            <a:r>
              <a:rPr lang="en-US" sz="2000" dirty="0" err="1">
                <a:ea typeface="MS Mincho" panose="02020609040205080304" pitchFamily="49" charset="-128"/>
              </a:rPr>
              <a:t>www.coursera.org</a:t>
            </a:r>
            <a:r>
              <a:rPr lang="en-US" sz="2000" dirty="0">
                <a:ea typeface="MS Mincho" panose="02020609040205080304" pitchFamily="49" charset="-128"/>
              </a:rPr>
              <a:t>/learn/r-programming</a:t>
            </a:r>
          </a:p>
          <a:p>
            <a:pPr lvl="0">
              <a:spcBef>
                <a:spcPts val="0"/>
              </a:spcBef>
              <a:buFont typeface="Symbol" pitchFamily="2" charset="2"/>
              <a:buChar char=""/>
            </a:pPr>
            <a:r>
              <a:rPr lang="en-US" sz="2000" dirty="0">
                <a:ea typeface="MS Mincho" panose="02020609040205080304" pitchFamily="49" charset="-128"/>
              </a:rPr>
              <a:t>http://</a:t>
            </a:r>
            <a:r>
              <a:rPr lang="en-US" sz="2000" dirty="0" err="1">
                <a:ea typeface="MS Mincho" panose="02020609040205080304" pitchFamily="49" charset="-128"/>
              </a:rPr>
              <a:t>ecology.msu.montana.edu</a:t>
            </a:r>
            <a:r>
              <a:rPr lang="en-US" sz="2000" dirty="0">
                <a:ea typeface="MS Mincho" panose="02020609040205080304" pitchFamily="49" charset="-128"/>
              </a:rPr>
              <a:t>/</a:t>
            </a:r>
            <a:r>
              <a:rPr lang="en-US" sz="2000" dirty="0" err="1">
                <a:ea typeface="MS Mincho" panose="02020609040205080304" pitchFamily="49" charset="-128"/>
              </a:rPr>
              <a:t>labdsv</a:t>
            </a:r>
            <a:r>
              <a:rPr lang="en-US" sz="2000" dirty="0">
                <a:ea typeface="MS Mincho" panose="02020609040205080304" pitchFamily="49" charset="-128"/>
              </a:rPr>
              <a:t>/R/labs/</a:t>
            </a:r>
            <a:r>
              <a:rPr lang="en-US" sz="2000" dirty="0" err="1">
                <a:ea typeface="MS Mincho" panose="02020609040205080304" pitchFamily="49" charset="-128"/>
              </a:rPr>
              <a:t>R_ecology.html</a:t>
            </a:r>
            <a:endParaRPr lang="en-US" sz="2000" dirty="0">
              <a:ea typeface="MS Mincho" panose="02020609040205080304" pitchFamily="49" charset="-128"/>
            </a:endParaRPr>
          </a:p>
          <a:p>
            <a:r>
              <a:rPr lang="en-US" sz="2000" dirty="0">
                <a:hlinkClick r:id="rId7"/>
              </a:rPr>
              <a:t>http://www.bioconductor.org/help/course-materials/2011/CSAMA/Monday/Morning%20Talks/R_intro.pdf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7482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23998-90EA-FF44-BF27-0DA2D3F07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R, RStudio, Git, GitHub</a:t>
            </a:r>
          </a:p>
        </p:txBody>
      </p:sp>
      <p:pic>
        <p:nvPicPr>
          <p:cNvPr id="5" name="Graphic 4" descr="Laptop">
            <a:extLst>
              <a:ext uri="{FF2B5EF4-FFF2-40B4-BE49-F238E27FC236}">
                <a16:creationId xmlns:a16="http://schemas.microsoft.com/office/drawing/2014/main" id="{32225E58-D71B-3442-AE01-958A0F5122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0690" b="15517"/>
          <a:stretch/>
        </p:blipFill>
        <p:spPr>
          <a:xfrm>
            <a:off x="152400" y="3124200"/>
            <a:ext cx="4191000" cy="2819400"/>
          </a:xfrm>
          <a:prstGeom prst="rect">
            <a:avLst/>
          </a:prstGeom>
        </p:spPr>
      </p:pic>
      <p:pic>
        <p:nvPicPr>
          <p:cNvPr id="7" name="Graphic 6" descr="Cloud">
            <a:extLst>
              <a:ext uri="{FF2B5EF4-FFF2-40B4-BE49-F238E27FC236}">
                <a16:creationId xmlns:a16="http://schemas.microsoft.com/office/drawing/2014/main" id="{F660CAFA-176E-C44B-A4A5-E9C9B847E1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714" t="22857" r="5714" b="25714"/>
          <a:stretch/>
        </p:blipFill>
        <p:spPr>
          <a:xfrm>
            <a:off x="5486400" y="1752600"/>
            <a:ext cx="2362200" cy="1371600"/>
          </a:xfrm>
          <a:prstGeom prst="rect">
            <a:avLst/>
          </a:prstGeom>
        </p:spPr>
      </p:pic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D0159C91-9D7F-8544-A28A-9B45AA32C4ED}"/>
              </a:ext>
            </a:extLst>
          </p:cNvPr>
          <p:cNvCxnSpPr>
            <a:cxnSpLocks/>
            <a:stCxn id="21" idx="3"/>
            <a:endCxn id="7" idx="1"/>
          </p:cNvCxnSpPr>
          <p:nvPr/>
        </p:nvCxnSpPr>
        <p:spPr>
          <a:xfrm flipV="1">
            <a:off x="3459396" y="2438400"/>
            <a:ext cx="2027004" cy="160845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55EBA58A-017D-1C49-8359-A798ACDDA55F}"/>
              </a:ext>
            </a:extLst>
          </p:cNvPr>
          <p:cNvCxnSpPr>
            <a:cxnSpLocks/>
            <a:stCxn id="7" idx="2"/>
            <a:endCxn id="21" idx="2"/>
          </p:cNvCxnSpPr>
          <p:nvPr/>
        </p:nvCxnSpPr>
        <p:spPr>
          <a:xfrm rot="5400000">
            <a:off x="4405623" y="1982557"/>
            <a:ext cx="1120235" cy="3403520"/>
          </a:xfrm>
          <a:prstGeom prst="curvedConnector3">
            <a:avLst>
              <a:gd name="adj1" fmla="val 120406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5D16508-C587-9E47-9163-A78AA7A0DC62}"/>
              </a:ext>
            </a:extLst>
          </p:cNvPr>
          <p:cNvSpPr txBox="1"/>
          <p:nvPr/>
        </p:nvSpPr>
        <p:spPr>
          <a:xfrm rot="18946856">
            <a:off x="4200615" y="2430953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Push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C2FEBE-32D7-5A47-AAE1-D9A379C7B056}"/>
              </a:ext>
            </a:extLst>
          </p:cNvPr>
          <p:cNvSpPr txBox="1"/>
          <p:nvPr/>
        </p:nvSpPr>
        <p:spPr>
          <a:xfrm rot="19974372">
            <a:off x="5736790" y="417565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Pull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E32FC68-C4D2-CF46-BC7C-C674CDEB9E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505" y="3849273"/>
            <a:ext cx="1794117" cy="10843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A293579-3589-5341-8E32-AEA615BB768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211" r="21985"/>
          <a:stretch/>
        </p:blipFill>
        <p:spPr>
          <a:xfrm>
            <a:off x="3068564" y="3849273"/>
            <a:ext cx="390832" cy="395162"/>
          </a:xfrm>
          <a:prstGeom prst="rect">
            <a:avLst/>
          </a:prstGeom>
        </p:spPr>
      </p:pic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40E0B783-B545-AE48-958D-D6773B762EF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1925563" y="3810000"/>
            <a:ext cx="1143001" cy="236854"/>
          </a:xfrm>
          <a:prstGeom prst="curvedConnector3">
            <a:avLst>
              <a:gd name="adj1" fmla="val 94058"/>
            </a:avLst>
          </a:prstGeom>
          <a:ln w="22225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44C7FE00-887B-F34A-899E-4F9DFDFD115B}"/>
              </a:ext>
            </a:extLst>
          </p:cNvPr>
          <p:cNvSpPr txBox="1">
            <a:spLocks/>
          </p:cNvSpPr>
          <p:nvPr/>
        </p:nvSpPr>
        <p:spPr>
          <a:xfrm>
            <a:off x="457200" y="28736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R, RStudio, Git, GitHub</a:t>
            </a:r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875F9E5-3048-B744-B152-C816AC54E2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0998" y="2126628"/>
            <a:ext cx="863600" cy="8636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70C9F09-2C97-DE40-BEF0-287AB842F40E}"/>
              </a:ext>
            </a:extLst>
          </p:cNvPr>
          <p:cNvSpPr txBox="1"/>
          <p:nvPr/>
        </p:nvSpPr>
        <p:spPr>
          <a:xfrm>
            <a:off x="6891043" y="2750711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GitHub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4369840-5F3F-714C-8225-51E1677C5147}"/>
              </a:ext>
            </a:extLst>
          </p:cNvPr>
          <p:cNvSpPr txBox="1"/>
          <p:nvPr/>
        </p:nvSpPr>
        <p:spPr>
          <a:xfrm>
            <a:off x="2028709" y="3509758"/>
            <a:ext cx="90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commit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190B480-75F6-C14A-A444-A80CBF2D95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1720" y="4614227"/>
            <a:ext cx="303843" cy="23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544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an R session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257800"/>
          </a:xfrm>
        </p:spPr>
        <p:txBody>
          <a:bodyPr>
            <a:normAutofit fontScale="92500"/>
          </a:bodyPr>
          <a:lstStyle/>
          <a:p>
            <a:r>
              <a:rPr lang="en-US" dirty="0"/>
              <a:t>R </a:t>
            </a:r>
            <a:r>
              <a:rPr lang="en-US" dirty="0" err="1"/>
              <a:t>vs</a:t>
            </a:r>
            <a:r>
              <a:rPr lang="en-US" dirty="0"/>
              <a:t> R Studio</a:t>
            </a:r>
          </a:p>
          <a:p>
            <a:r>
              <a:rPr lang="en-US" dirty="0"/>
              <a:t>Console </a:t>
            </a:r>
            <a:r>
              <a:rPr lang="en-US" dirty="0" err="1"/>
              <a:t>vs</a:t>
            </a:r>
            <a:r>
              <a:rPr lang="en-US" dirty="0"/>
              <a:t> Workspace; save your scripts! </a:t>
            </a:r>
          </a:p>
          <a:p>
            <a:r>
              <a:rPr lang="en-US" dirty="0"/>
              <a:t>R projects</a:t>
            </a:r>
          </a:p>
          <a:p>
            <a:r>
              <a:rPr lang="en-US" dirty="0"/>
              <a:t>Working directory</a:t>
            </a:r>
          </a:p>
          <a:p>
            <a:pPr lvl="1"/>
            <a:r>
              <a:rPr lang="en-US" sz="1800" dirty="0" err="1"/>
              <a:t>setwd</a:t>
            </a:r>
            <a:r>
              <a:rPr lang="en-US" sz="1800" dirty="0"/>
              <a:t>(“</a:t>
            </a:r>
            <a:r>
              <a:rPr lang="en-US" sz="1800" dirty="0" err="1"/>
              <a:t>fill_in_here</a:t>
            </a:r>
            <a:r>
              <a:rPr lang="en-US" sz="1800" dirty="0"/>
              <a:t>")</a:t>
            </a:r>
          </a:p>
          <a:p>
            <a:pPr lvl="1"/>
            <a:r>
              <a:rPr lang="en-US" sz="1800" dirty="0"/>
              <a:t>What is the working directory? </a:t>
            </a:r>
            <a:r>
              <a:rPr lang="en-US" sz="1800" dirty="0" err="1"/>
              <a:t>getwd</a:t>
            </a:r>
            <a:r>
              <a:rPr lang="en-US" sz="1800" dirty="0"/>
              <a:t>()</a:t>
            </a:r>
          </a:p>
          <a:p>
            <a:pPr lvl="1"/>
            <a:r>
              <a:rPr lang="en-US" sz="1800" dirty="0"/>
              <a:t>What is in the working directory? dir()</a:t>
            </a:r>
          </a:p>
          <a:p>
            <a:r>
              <a:rPr lang="en-US" dirty="0"/>
              <a:t>Need help?</a:t>
            </a:r>
          </a:p>
          <a:p>
            <a:pPr lvl="1"/>
            <a:r>
              <a:rPr lang="en-US" dirty="0"/>
              <a:t>?</a:t>
            </a:r>
            <a:r>
              <a:rPr lang="en-US" dirty="0" err="1"/>
              <a:t>cmd</a:t>
            </a:r>
            <a:endParaRPr lang="en-US" dirty="0"/>
          </a:p>
          <a:p>
            <a:pPr lvl="1"/>
            <a:r>
              <a:rPr lang="en-US" dirty="0" err="1"/>
              <a:t>help.start</a:t>
            </a:r>
            <a:r>
              <a:rPr lang="en-US" dirty="0"/>
              <a:t>()  - opens web browser with links to help</a:t>
            </a:r>
          </a:p>
          <a:p>
            <a:pPr lvl="1"/>
            <a:r>
              <a:rPr lang="en-US" dirty="0"/>
              <a:t>Google searches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E9354-D73A-AC4A-BCAE-14C84B5E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&amp; running a script in R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15795-7E47-EC40-A0EA-CB5497889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Create a new script</a:t>
            </a:r>
          </a:p>
          <a:p>
            <a:pPr lvl="1"/>
            <a:r>
              <a:rPr lang="en-US" dirty="0"/>
              <a:t>File – New File  -- R Script</a:t>
            </a:r>
          </a:p>
          <a:p>
            <a:r>
              <a:rPr lang="en-US" dirty="0"/>
              <a:t>Save script to the appropriate file in your R project</a:t>
            </a:r>
          </a:p>
          <a:p>
            <a:r>
              <a:rPr lang="en-US" dirty="0"/>
              <a:t>To run a line of code, click ”Run” button or press </a:t>
            </a:r>
            <a:r>
              <a:rPr lang="en-US" dirty="0" err="1"/>
              <a:t>CTRL+Enter</a:t>
            </a:r>
            <a:r>
              <a:rPr lang="en-US" dirty="0"/>
              <a:t>. </a:t>
            </a:r>
          </a:p>
          <a:p>
            <a:r>
              <a:rPr lang="en-US" dirty="0"/>
              <a:t>To run block of code, highlight it and click Run or </a:t>
            </a:r>
            <a:r>
              <a:rPr lang="en-US" dirty="0" err="1"/>
              <a:t>Ctrl+enter</a:t>
            </a:r>
            <a:endParaRPr lang="en-US" dirty="0"/>
          </a:p>
          <a:p>
            <a:r>
              <a:rPr lang="en-US" dirty="0"/>
              <a:t>R Studio will highlight syntax errors with a red squiggly line and a red X in the left side </a:t>
            </a:r>
          </a:p>
        </p:txBody>
      </p:sp>
    </p:spTree>
    <p:extLst>
      <p:ext uri="{BB962C8B-B14F-4D97-AF65-F5344CB8AC3E}">
        <p14:creationId xmlns:p14="http://schemas.microsoft.com/office/powerpoint/2010/main" val="993016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Data Structures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317020"/>
              </p:ext>
            </p:extLst>
          </p:nvPr>
        </p:nvGraphicFramePr>
        <p:xfrm>
          <a:off x="457200" y="1371600"/>
          <a:ext cx="8153400" cy="3055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1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r>
                        <a:rPr lang="en-US" dirty="0"/>
                        <a:t>Dimensions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Same type of 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Different type of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00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1-dimensional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00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2-dimensional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Matrix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</a:t>
                      </a:r>
                      <a:r>
                        <a:rPr lang="en-US" baseline="0" dirty="0"/>
                        <a:t> Frame/Tibble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00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N-dimensional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Array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71500" y="4549676"/>
            <a:ext cx="8001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/>
              <a:t>Vector- Sequence of any values, including numeric, character, and NA</a:t>
            </a:r>
          </a:p>
          <a:p>
            <a:pPr marL="0" lvl="1"/>
            <a:r>
              <a:rPr lang="en-US" dirty="0"/>
              <a:t>Matrix- Vector of vectors; all same type of information (numeric); this is a type of an array</a:t>
            </a:r>
          </a:p>
          <a:p>
            <a:pPr marL="0" lvl="1"/>
            <a:r>
              <a:rPr lang="en-US" dirty="0"/>
              <a:t>Data Frame- Matrix-like structure, but each column can be a different type (e.g. factor, numeric, character etc.)</a:t>
            </a:r>
          </a:p>
          <a:p>
            <a:pPr marL="0" lvl="1"/>
            <a:r>
              <a:rPr lang="en-US" dirty="0"/>
              <a:t>Tibble – modern </a:t>
            </a:r>
            <a:r>
              <a:rPr lang="en-US" dirty="0" err="1"/>
              <a:t>tidyverse</a:t>
            </a:r>
            <a:r>
              <a:rPr lang="en-US" dirty="0"/>
              <a:t> version of the </a:t>
            </a:r>
            <a:r>
              <a:rPr lang="en-US" dirty="0" err="1"/>
              <a:t>dataframe</a:t>
            </a:r>
            <a:endParaRPr lang="en-US" dirty="0"/>
          </a:p>
          <a:p>
            <a:pPr marL="0" lvl="1"/>
            <a:r>
              <a:rPr lang="en-US" dirty="0"/>
              <a:t>Array- multi-dimensional generalization of vectors</a:t>
            </a:r>
          </a:p>
          <a:p>
            <a:r>
              <a:rPr lang="en-US" dirty="0"/>
              <a:t>List- Ordered sequences of objects which can be of any type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Important R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610600" cy="5486400"/>
          </a:xfrm>
        </p:spPr>
        <p:txBody>
          <a:bodyPr>
            <a:normAutofit/>
          </a:bodyPr>
          <a:lstStyle/>
          <a:p>
            <a:r>
              <a:rPr lang="en-US" dirty="0"/>
              <a:t># is for notes</a:t>
            </a:r>
          </a:p>
          <a:p>
            <a:r>
              <a:rPr lang="en-US" dirty="0"/>
              <a:t>&lt;- or = are assignment operators</a:t>
            </a:r>
          </a:p>
          <a:p>
            <a:r>
              <a:rPr lang="en-US" dirty="0"/>
              <a:t>Whatever you want to name a function or a vector or a </a:t>
            </a:r>
            <a:r>
              <a:rPr lang="en-US" dirty="0" err="1"/>
              <a:t>dataframe</a:t>
            </a:r>
            <a:r>
              <a:rPr lang="en-US" dirty="0"/>
              <a:t> goes to the left of &lt;- or =</a:t>
            </a:r>
          </a:p>
          <a:p>
            <a:r>
              <a:rPr lang="en-US" dirty="0" err="1"/>
              <a:t>c(“a</a:t>
            </a:r>
            <a:r>
              <a:rPr lang="en-US" dirty="0"/>
              <a:t>”, “</a:t>
            </a:r>
            <a:r>
              <a:rPr lang="en-US" dirty="0" err="1"/>
              <a:t>b</a:t>
            </a:r>
            <a:r>
              <a:rPr lang="en-US" dirty="0"/>
              <a:t>”, “</a:t>
            </a:r>
            <a:r>
              <a:rPr lang="en-US" dirty="0" err="1"/>
              <a:t>c</a:t>
            </a:r>
            <a:r>
              <a:rPr lang="en-US" dirty="0"/>
              <a:t>”) is used when you have a string of objects</a:t>
            </a:r>
          </a:p>
          <a:p>
            <a:r>
              <a:rPr lang="en-US" dirty="0"/>
              <a:t>[</a:t>
            </a:r>
            <a:r>
              <a:rPr lang="en-US" dirty="0" err="1"/>
              <a:t>row,column</a:t>
            </a:r>
            <a:r>
              <a:rPr lang="en-US" dirty="0"/>
              <a:t>] = address for arrays or data frames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Integer</a:t>
            </a:r>
            <a:r>
              <a:rPr lang="en-US" dirty="0"/>
              <a:t>- whole numbers</a:t>
            </a:r>
          </a:p>
          <a:p>
            <a:r>
              <a:rPr lang="en-US" b="1" dirty="0"/>
              <a:t>Numeric</a:t>
            </a:r>
            <a:r>
              <a:rPr lang="en-US" dirty="0"/>
              <a:t>- real numbers</a:t>
            </a:r>
          </a:p>
          <a:p>
            <a:r>
              <a:rPr lang="en-US" b="1" dirty="0"/>
              <a:t>Logical </a:t>
            </a:r>
            <a:r>
              <a:rPr lang="en-US" dirty="0"/>
              <a:t>– True/false</a:t>
            </a:r>
          </a:p>
          <a:p>
            <a:r>
              <a:rPr lang="en-US" b="1" dirty="0"/>
              <a:t>Character</a:t>
            </a:r>
            <a:r>
              <a:rPr lang="en-US" dirty="0"/>
              <a:t>- alphanumeric strings</a:t>
            </a:r>
          </a:p>
          <a:p>
            <a:r>
              <a:rPr lang="en-US" b="1" dirty="0"/>
              <a:t>Factor</a:t>
            </a:r>
            <a:r>
              <a:rPr lang="en-US" dirty="0"/>
              <a:t>- Categorical data (R stores as a set of levels, with a # associated with each level)</a:t>
            </a:r>
          </a:p>
          <a:p>
            <a:r>
              <a:rPr lang="en-US" b="1" dirty="0"/>
              <a:t>Date</a:t>
            </a:r>
          </a:p>
          <a:p>
            <a:endParaRPr lang="en-US" dirty="0"/>
          </a:p>
          <a:p>
            <a:r>
              <a:rPr lang="en-US" dirty="0"/>
              <a:t>Use ‘class’ to check type of data in a vector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7AAB4-7ECA-ED40-A8F0-7EE0EA017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D5DBD-069B-F448-8AC7-E5CDB5B36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Function(arguments)</a:t>
            </a:r>
          </a:p>
          <a:p>
            <a:pPr lvl="1"/>
            <a:r>
              <a:rPr lang="en-US" dirty="0"/>
              <a:t>the order of arguments matters</a:t>
            </a:r>
          </a:p>
          <a:p>
            <a:r>
              <a:rPr lang="en-US" dirty="0"/>
              <a:t>Use ?</a:t>
            </a:r>
            <a:r>
              <a:rPr lang="en-US" dirty="0" err="1"/>
              <a:t>functionname</a:t>
            </a:r>
            <a:r>
              <a:rPr lang="en-US" dirty="0"/>
              <a:t> for help on any function in base R or in R packages</a:t>
            </a:r>
          </a:p>
          <a:p>
            <a:r>
              <a:rPr lang="en-US" dirty="0"/>
              <a:t>In RStudio, just press tab when in parentheses after the function name to see function options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793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14,896 packages!!!!</a:t>
            </a:r>
          </a:p>
          <a:p>
            <a:r>
              <a:rPr lang="en-US" sz="2800" dirty="0"/>
              <a:t>Packages are extensions written by anyone for any purpose, usually loaded by:</a:t>
            </a:r>
          </a:p>
          <a:p>
            <a:pPr lvl="1"/>
            <a:r>
              <a:rPr lang="en-US" dirty="0"/>
              <a:t>In </a:t>
            </a:r>
            <a:r>
              <a:rPr lang="en-US" dirty="0" err="1"/>
              <a:t>Rstudio</a:t>
            </a:r>
            <a:r>
              <a:rPr lang="en-US" dirty="0"/>
              <a:t>, use the packages tab</a:t>
            </a:r>
          </a:p>
          <a:p>
            <a:pPr lvl="1"/>
            <a:r>
              <a:rPr lang="en-US" dirty="0"/>
              <a:t>OR use</a:t>
            </a:r>
          </a:p>
          <a:p>
            <a:pPr lvl="2"/>
            <a:r>
              <a:rPr lang="en-US" dirty="0" err="1"/>
              <a:t>install.packages</a:t>
            </a:r>
            <a:r>
              <a:rPr lang="en-US" dirty="0"/>
              <a:t>(”</a:t>
            </a:r>
            <a:r>
              <a:rPr lang="en-US" dirty="0" err="1"/>
              <a:t>packagename</a:t>
            </a:r>
            <a:r>
              <a:rPr lang="en-US" dirty="0"/>
              <a:t>”), then</a:t>
            </a:r>
          </a:p>
          <a:p>
            <a:pPr lvl="2"/>
            <a:r>
              <a:rPr lang="en-US" dirty="0"/>
              <a:t>library(</a:t>
            </a:r>
            <a:r>
              <a:rPr lang="en-US" dirty="0" err="1"/>
              <a:t>packagename</a:t>
            </a:r>
            <a:r>
              <a:rPr lang="en-US" dirty="0"/>
              <a:t>)</a:t>
            </a:r>
          </a:p>
          <a:p>
            <a:r>
              <a:rPr lang="en-US" sz="2800" dirty="0"/>
              <a:t>Explore packages at the CRAN site:</a:t>
            </a:r>
          </a:p>
          <a:p>
            <a:pPr lvl="1"/>
            <a:r>
              <a:rPr lang="en-US" sz="1800" dirty="0">
                <a:hlinkClick r:id="rId2"/>
              </a:rPr>
              <a:t>http://cran.r-project.org/web/packages/</a:t>
            </a:r>
            <a:endParaRPr lang="en-US" sz="1800" dirty="0"/>
          </a:p>
          <a:p>
            <a:r>
              <a:rPr lang="en-US" dirty="0"/>
              <a:t>Inside-R package reference: </a:t>
            </a:r>
          </a:p>
          <a:p>
            <a:pPr lvl="1"/>
            <a:r>
              <a:rPr lang="en-US" sz="1800" dirty="0">
                <a:hlinkClick r:id="rId3"/>
              </a:rPr>
              <a:t>http://www.inside-r.org/packages</a:t>
            </a:r>
            <a:endParaRPr lang="en-US" sz="1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84048228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1981</TotalTime>
  <Words>1058</Words>
  <Application>Microsoft Macintosh PowerPoint</Application>
  <PresentationFormat>On-screen Show (4:3)</PresentationFormat>
  <Paragraphs>131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Symbol</vt:lpstr>
      <vt:lpstr>Black</vt:lpstr>
      <vt:lpstr>R Intro</vt:lpstr>
      <vt:lpstr>R, RStudio, Git, GitHub</vt:lpstr>
      <vt:lpstr>Starting an R session</vt:lpstr>
      <vt:lpstr>Creating &amp; running a script in R Studio</vt:lpstr>
      <vt:lpstr>R Data Structures</vt:lpstr>
      <vt:lpstr>Important R syntax</vt:lpstr>
      <vt:lpstr>Data classes</vt:lpstr>
      <vt:lpstr>R functions</vt:lpstr>
      <vt:lpstr>R Packages</vt:lpstr>
      <vt:lpstr>Preparing your data for R</vt:lpstr>
      <vt:lpstr>Read in Data</vt:lpstr>
      <vt:lpstr>Exploring dataframes</vt:lpstr>
      <vt:lpstr>Style</vt:lpstr>
      <vt:lpstr>Other Intros to R:</vt:lpstr>
    </vt:vector>
  </TitlesOfParts>
  <Manager/>
  <Company>Sony Electronics,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Haldre</dc:creator>
  <cp:keywords/>
  <dc:description/>
  <cp:lastModifiedBy>Rogers, Haldre S [EEOB]</cp:lastModifiedBy>
  <cp:revision>143</cp:revision>
  <dcterms:created xsi:type="dcterms:W3CDTF">2014-01-29T00:53:54Z</dcterms:created>
  <dcterms:modified xsi:type="dcterms:W3CDTF">2019-09-03T23:17:21Z</dcterms:modified>
  <cp:category/>
</cp:coreProperties>
</file>

<file path=docProps/thumbnail.jpeg>
</file>